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60" r:id="rId6"/>
    <p:sldId id="483" r:id="rId7"/>
    <p:sldId id="462" r:id="rId8"/>
    <p:sldId id="467" r:id="rId9"/>
    <p:sldId id="468"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6" autoAdjust="0"/>
    <p:restoredTop sz="95336"/>
  </p:normalViewPr>
  <p:slideViewPr>
    <p:cSldViewPr snapToGrid="0">
      <p:cViewPr>
        <p:scale>
          <a:sx n="95" d="100"/>
          <a:sy n="95" d="100"/>
        </p:scale>
        <p:origin x="64" y="736"/>
      </p:cViewPr>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16"/>
          <c:h val="0.59848669098770402"/>
        </c:manualLayout>
      </c:layout>
      <c:barChart>
        <c:barDir val="col"/>
        <c:grouping val="clustered"/>
        <c:varyColors val="0"/>
        <c:ser>
          <c:idx val="0"/>
          <c:order val="0"/>
          <c:tx>
            <c:strRef>
              <c:f>[工作簿1.xlsx]svm!$B$1</c:f>
              <c:strCache>
                <c:ptCount val="1"/>
                <c:pt idx="0">
                  <c:v>Base</c:v>
                </c:pt>
              </c:strCache>
            </c:strRef>
          </c:tx>
          <c:spPr>
            <a:solidFill>
              <a:srgbClr val="00B0F0"/>
            </a:solidFill>
            <a:ln>
              <a:noFill/>
            </a:ln>
            <a:effectLst/>
          </c:spPr>
          <c:invertIfNegative val="0"/>
          <c:dLbls>
            <c:delete val="1"/>
          </c:dLbls>
          <c:cat>
            <c:strRef>
              <c:f>[工作簿1.xlsx]svm!$A$2:$A$6</c:f>
              <c:strCache>
                <c:ptCount val="5"/>
                <c:pt idx="0">
                  <c:v>Accuracy</c:v>
                </c:pt>
                <c:pt idx="1">
                  <c:v>Recall</c:v>
                </c:pt>
                <c:pt idx="2">
                  <c:v>Precision</c:v>
                </c:pt>
                <c:pt idx="3">
                  <c:v>F1-Score</c:v>
                </c:pt>
              </c:strCache>
            </c:strRef>
          </c:cat>
          <c:val>
            <c:numRef>
              <c:f>[工作簿1.xlsx]svm!$B$2:$B$6</c:f>
              <c:numCache>
                <c:formatCode>General</c:formatCode>
                <c:ptCount val="5"/>
                <c:pt idx="0">
                  <c:v>0.62107000000000001</c:v>
                </c:pt>
                <c:pt idx="1">
                  <c:v>0.48560799999999998</c:v>
                </c:pt>
                <c:pt idx="2">
                  <c:v>1</c:v>
                </c:pt>
                <c:pt idx="3">
                  <c:v>0.65375000000000005</c:v>
                </c:pt>
              </c:numCache>
            </c:numRef>
          </c:val>
          <c:extLst>
            <c:ext xmlns:c16="http://schemas.microsoft.com/office/drawing/2014/chart" uri="{C3380CC4-5D6E-409C-BE32-E72D297353CC}">
              <c16:uniqueId val="{00000000-137C-9748-BFCD-748D990EF615}"/>
            </c:ext>
          </c:extLst>
        </c:ser>
        <c:ser>
          <c:idx val="1"/>
          <c:order val="1"/>
          <c:tx>
            <c:strRef>
              <c:f>[工作簿1.xlsx]svm!$C$1</c:f>
              <c:strCache>
                <c:ptCount val="1"/>
                <c:pt idx="0">
                  <c:v>Base+cross-features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[工作簿1.xlsx]svm!$A$2:$A$6</c:f>
              <c:strCache>
                <c:ptCount val="5"/>
                <c:pt idx="0">
                  <c:v>Accuracy</c:v>
                </c:pt>
                <c:pt idx="1">
                  <c:v>Recall</c:v>
                </c:pt>
                <c:pt idx="2">
                  <c:v>Precision</c:v>
                </c:pt>
                <c:pt idx="3">
                  <c:v>F1-Score</c:v>
                </c:pt>
              </c:strCache>
            </c:strRef>
          </c:cat>
          <c:val>
            <c:numRef>
              <c:f>[工作簿1.xlsx]svm!$C$2:$C$6</c:f>
              <c:numCache>
                <c:formatCode>General</c:formatCode>
                <c:ptCount val="5"/>
                <c:pt idx="0">
                  <c:v>0.62107000000000001</c:v>
                </c:pt>
                <c:pt idx="1">
                  <c:v>0.48560799999999998</c:v>
                </c:pt>
                <c:pt idx="2">
                  <c:v>1</c:v>
                </c:pt>
                <c:pt idx="3">
                  <c:v>0.65375000000000005</c:v>
                </c:pt>
              </c:numCache>
            </c:numRef>
          </c:val>
          <c:extLst>
            <c:ext xmlns:c16="http://schemas.microsoft.com/office/drawing/2014/chart" uri="{C3380CC4-5D6E-409C-BE32-E72D297353CC}">
              <c16:uniqueId val="{00000001-137C-9748-BFCD-748D990EF615}"/>
            </c:ext>
          </c:extLst>
        </c:ser>
        <c:ser>
          <c:idx val="2"/>
          <c:order val="2"/>
          <c:tx>
            <c:strRef>
              <c:f>[工作簿1.xlsx]svm!$D$1</c:f>
              <c:strCache>
                <c:ptCount val="1"/>
                <c:pt idx="0">
                  <c:v>Base+special-features</c:v>
                </c:pt>
              </c:strCache>
            </c:strRef>
          </c:tx>
          <c:spPr>
            <a:solidFill>
              <a:srgbClr val="FFC000"/>
            </a:solidFill>
            <a:ln>
              <a:noFill/>
            </a:ln>
            <a:effectLst/>
          </c:spPr>
          <c:invertIfNegative val="0"/>
          <c:dLbls>
            <c:delete val="1"/>
          </c:dLbls>
          <c:cat>
            <c:strRef>
              <c:f>[工作簿1.xlsx]svm!$A$2:$A$6</c:f>
              <c:strCache>
                <c:ptCount val="5"/>
                <c:pt idx="0">
                  <c:v>Accuracy</c:v>
                </c:pt>
                <c:pt idx="1">
                  <c:v>Recall</c:v>
                </c:pt>
                <c:pt idx="2">
                  <c:v>Precision</c:v>
                </c:pt>
                <c:pt idx="3">
                  <c:v>F1-Score</c:v>
                </c:pt>
              </c:strCache>
            </c:strRef>
          </c:cat>
          <c:val>
            <c:numRef>
              <c:f>[工作簿1.xlsx]svm!$D$2:$D$6</c:f>
              <c:numCache>
                <c:formatCode>General</c:formatCode>
                <c:ptCount val="5"/>
                <c:pt idx="0">
                  <c:v>0.62107000000000001</c:v>
                </c:pt>
                <c:pt idx="1">
                  <c:v>0.48560799999999998</c:v>
                </c:pt>
                <c:pt idx="2">
                  <c:v>1</c:v>
                </c:pt>
                <c:pt idx="3">
                  <c:v>0.65375000000000005</c:v>
                </c:pt>
              </c:numCache>
            </c:numRef>
          </c:val>
          <c:extLst>
            <c:ext xmlns:c16="http://schemas.microsoft.com/office/drawing/2014/chart" uri="{C3380CC4-5D6E-409C-BE32-E72D297353CC}">
              <c16:uniqueId val="{00000002-137C-9748-BFCD-748D990EF615}"/>
            </c:ext>
          </c:extLst>
        </c:ser>
        <c:ser>
          <c:idx val="3"/>
          <c:order val="3"/>
          <c:tx>
            <c:strRef>
              <c:f>[工作簿1.xlsx]svm!$E$1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4-137C-9748-BFCD-748D990EF615}"/>
              </c:ext>
            </c:extLst>
          </c:dPt>
          <c:dPt>
            <c:idx val="3"/>
            <c:invertIfNegative val="0"/>
            <c:bubble3D val="0"/>
            <c:extLst>
              <c:ext xmlns:c16="http://schemas.microsoft.com/office/drawing/2014/chart" uri="{C3380CC4-5D6E-409C-BE32-E72D297353CC}">
                <c16:uniqueId val="{00000006-137C-9748-BFCD-748D990EF615}"/>
              </c:ext>
            </c:extLst>
          </c:dPt>
          <c:dLbls>
            <c:delete val="1"/>
          </c:dLbls>
          <c:cat>
            <c:strRef>
              <c:f>[工作簿1.xlsx]svm!$A$2:$A$6</c:f>
              <c:strCache>
                <c:ptCount val="5"/>
                <c:pt idx="0">
                  <c:v>Accuracy</c:v>
                </c:pt>
                <c:pt idx="1">
                  <c:v>Recall</c:v>
                </c:pt>
                <c:pt idx="2">
                  <c:v>Precision</c:v>
                </c:pt>
                <c:pt idx="3">
                  <c:v>F1-Score</c:v>
                </c:pt>
              </c:strCache>
            </c:strRef>
          </c:cat>
          <c:val>
            <c:numRef>
              <c:f>[工作簿1.xlsx]svm!$E$2:$E$6</c:f>
              <c:numCache>
                <c:formatCode>General</c:formatCode>
                <c:ptCount val="5"/>
                <c:pt idx="0">
                  <c:v>0.62107000000000001</c:v>
                </c:pt>
                <c:pt idx="1">
                  <c:v>0.48560799999999998</c:v>
                </c:pt>
                <c:pt idx="2">
                  <c:v>1</c:v>
                </c:pt>
                <c:pt idx="3">
                  <c:v>0.65375000000000005</c:v>
                </c:pt>
              </c:numCache>
            </c:numRef>
          </c:val>
          <c:extLst>
            <c:ext xmlns:c16="http://schemas.microsoft.com/office/drawing/2014/chart" uri="{C3380CC4-5D6E-409C-BE32-E72D297353CC}">
              <c16:uniqueId val="{00000007-137C-9748-BFCD-748D990EF615}"/>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809E-2"/>
          <c:y val="0.14417473293545313"/>
          <c:w val="0.9323597064587632"/>
          <c:h val="0.5773556967799407"/>
        </c:manualLayout>
      </c:layout>
      <c:barChart>
        <c:barDir val="col"/>
        <c:grouping val="clustered"/>
        <c:varyColors val="0"/>
        <c:ser>
          <c:idx val="0"/>
          <c:order val="0"/>
          <c:tx>
            <c:strRef>
              <c:f>[工作簿1.xlsx]Random!$B$1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[工作簿1.xlsx]Random!$B$2:$B$6</c:f>
              <c:numCache>
                <c:formatCode>General</c:formatCode>
                <c:ptCount val="5"/>
                <c:pt idx="0">
                  <c:v>0.83173399999999997</c:v>
                </c:pt>
                <c:pt idx="1">
                  <c:v>0.80539700000000003</c:v>
                </c:pt>
                <c:pt idx="2">
                  <c:v>0.86170210000000003</c:v>
                </c:pt>
                <c:pt idx="3">
                  <c:v>0.83259899999999998</c:v>
                </c:pt>
              </c:numCache>
            </c:numRef>
          </c:val>
          <c:extLst>
            <c:ext xmlns:c16="http://schemas.microsoft.com/office/drawing/2014/chart" uri="{C3380CC4-5D6E-409C-BE32-E72D297353CC}">
              <c16:uniqueId val="{00000000-4EB7-AE47-9C29-250AE0BC8601}"/>
            </c:ext>
          </c:extLst>
        </c:ser>
        <c:ser>
          <c:idx val="1"/>
          <c:order val="1"/>
          <c:tx>
            <c:strRef>
              <c:f>[工作簿1.xlsx]Random!$C$1</c:f>
              <c:strCache>
                <c:ptCount val="1"/>
                <c:pt idx="0">
                  <c:v>Base+cross-features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[工作簿1.xlsx]Random!$C$2:$C$6</c:f>
              <c:numCache>
                <c:formatCode>General</c:formatCode>
                <c:ptCount val="5"/>
                <c:pt idx="0">
                  <c:v>0.81476000000000004</c:v>
                </c:pt>
                <c:pt idx="1">
                  <c:v>0.78381999999999996</c:v>
                </c:pt>
                <c:pt idx="2">
                  <c:v>0.85410299999999995</c:v>
                </c:pt>
                <c:pt idx="3">
                  <c:v>0.81745449999999997</c:v>
                </c:pt>
              </c:numCache>
            </c:numRef>
          </c:val>
          <c:extLst>
            <c:ext xmlns:c16="http://schemas.microsoft.com/office/drawing/2014/chart" uri="{C3380CC4-5D6E-409C-BE32-E72D297353CC}">
              <c16:uniqueId val="{00000001-4EB7-AE47-9C29-250AE0BC8601}"/>
            </c:ext>
          </c:extLst>
        </c:ser>
        <c:ser>
          <c:idx val="2"/>
          <c:order val="2"/>
          <c:tx>
            <c:strRef>
              <c:f>[工作簿1.xlsx]Random!$D$1</c:f>
              <c:strCache>
                <c:ptCount val="1"/>
                <c:pt idx="0">
                  <c:v>Base+special-features</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[工作簿1.xlsx]Random!$A$2:$A$6</c:f>
              <c:strCache>
                <c:ptCount val="5"/>
                <c:pt idx="0">
                  <c:v>Accuracy</c:v>
                </c:pt>
                <c:pt idx="1">
                  <c:v>Recall</c:v>
                </c:pt>
                <c:pt idx="2">
                  <c:v>Precision</c:v>
                </c:pt>
                <c:pt idx="3">
                  <c:v>F1-Score</c:v>
                </c:pt>
              </c:strCache>
            </c:strRef>
          </c:cat>
          <c:val>
            <c:numRef>
              <c:f>[工作簿1.xlsx]Random!$D$2:$D$6</c:f>
              <c:numCache>
                <c:formatCode>General</c:formatCode>
                <c:ptCount val="5"/>
                <c:pt idx="0">
                  <c:v>0.84723400000000004</c:v>
                </c:pt>
                <c:pt idx="1">
                  <c:v>0.81626900000000002</c:v>
                </c:pt>
                <c:pt idx="2">
                  <c:v>0.88449800000000001</c:v>
                </c:pt>
                <c:pt idx="3">
                  <c:v>0.84901499999999996</c:v>
                </c:pt>
              </c:numCache>
            </c:numRef>
          </c:val>
          <c:extLst>
            <c:ext xmlns:c16="http://schemas.microsoft.com/office/drawing/2014/chart" uri="{C3380CC4-5D6E-409C-BE32-E72D297353CC}">
              <c16:uniqueId val="{00000002-4EB7-AE47-9C29-250AE0BC8601}"/>
            </c:ext>
          </c:extLst>
        </c:ser>
        <c:ser>
          <c:idx val="3"/>
          <c:order val="3"/>
          <c:tx>
            <c:strRef>
              <c:f>[工作簿1.xlsx]Random!$E$1</c:f>
              <c:strCache>
                <c:ptCount val="1"/>
                <c:pt idx="0">
                  <c:v>Base+special-feature+cross-features</c:v>
                </c:pt>
              </c:strCache>
            </c:strRef>
          </c:tx>
          <c:spPr>
            <a:solidFill>
              <a:srgbClr val="FF0000"/>
            </a:solidFill>
            <a:ln>
              <a:noFill/>
            </a:ln>
            <a:effectLst/>
          </c:spPr>
          <c:invertIfNegative val="0"/>
          <c:dLbls>
            <c:delete val="1"/>
          </c:dLbls>
          <c:cat>
            <c:strRef>
              <c:f>[工作簿1.xlsx]Random!$A$2:$A$6</c:f>
              <c:strCache>
                <c:ptCount val="5"/>
                <c:pt idx="0">
                  <c:v>Accuracy</c:v>
                </c:pt>
                <c:pt idx="1">
                  <c:v>Recall</c:v>
                </c:pt>
                <c:pt idx="2">
                  <c:v>Precision</c:v>
                </c:pt>
                <c:pt idx="3">
                  <c:v>F1-Score</c:v>
                </c:pt>
              </c:strCache>
            </c:strRef>
          </c:cat>
          <c:val>
            <c:numRef>
              <c:f>[工作簿1.xlsx]Random!$E$2:$E$6</c:f>
              <c:numCache>
                <c:formatCode>General</c:formatCode>
                <c:ptCount val="5"/>
                <c:pt idx="0">
                  <c:v>0.8472324</c:v>
                </c:pt>
                <c:pt idx="1">
                  <c:v>0.81626900000000002</c:v>
                </c:pt>
                <c:pt idx="2">
                  <c:v>0.88449800000000001</c:v>
                </c:pt>
                <c:pt idx="3">
                  <c:v>0.84901499999999996</c:v>
                </c:pt>
              </c:numCache>
            </c:numRef>
          </c:val>
          <c:extLst>
            <c:ext xmlns:c16="http://schemas.microsoft.com/office/drawing/2014/chart" uri="{C3380CC4-5D6E-409C-BE32-E72D297353CC}">
              <c16:uniqueId val="{00000003-4EB7-AE47-9C29-250AE0BC8601}"/>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87.641499999999994</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5</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72424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84409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68136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65542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7"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chart" Target="../charts/chart5.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19.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Layout" Target="../slideLayouts/slideLayout19.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494473401"/>
              </p:ext>
            </p:extLst>
          </p:nvPr>
        </p:nvGraphicFramePr>
        <p:xfrm>
          <a:off x="4733253" y="2858945"/>
          <a:ext cx="3278735" cy="29730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3432493851"/>
              </p:ext>
            </p:extLst>
          </p:nvPr>
        </p:nvGraphicFramePr>
        <p:xfrm>
          <a:off x="661734" y="2858945"/>
          <a:ext cx="3278735" cy="2973053"/>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4036840" y="3928862"/>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737276" y="6052455"/>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1186153627"/>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4839" y="225334"/>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78938" y="1596390"/>
            <a:ext cx="6505757" cy="1945333"/>
            <a:chOff x="5540215" y="860119"/>
            <a:chExt cx="4456408"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206299" y="860119"/>
              <a:ext cx="3790324" cy="1059024"/>
              <a:chOff x="3009762" y="4283314"/>
              <a:chExt cx="1985134" cy="1059024"/>
            </a:xfrm>
          </p:grpSpPr>
          <p:sp>
            <p:nvSpPr>
              <p:cNvPr id="6" name="TextBox 5"/>
              <p:cNvSpPr txBox="1"/>
              <p:nvPr/>
            </p:nvSpPr>
            <p:spPr>
              <a:xfrm>
                <a:off x="300976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with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3017859"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13441" y="434452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78938" y="415647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a:extLst>
              <a:ext uri="{FF2B5EF4-FFF2-40B4-BE49-F238E27FC236}">
                <a16:creationId xmlns:a16="http://schemas.microsoft.com/office/drawing/2014/main" id="{3F3E6FF8-E2D0-7848-9218-21695FE3A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3141" y="5277551"/>
            <a:ext cx="1395260" cy="13952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2E5BC62-23D7-AD4A-86BE-EAA04BFAD447}"/>
              </a:ext>
            </a:extLst>
          </p:cNvPr>
          <p:cNvSpPr txBox="1"/>
          <p:nvPr/>
        </p:nvSpPr>
        <p:spPr>
          <a:xfrm>
            <a:off x="838790" y="478462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a:extLst>
              <a:ext uri="{FF2B5EF4-FFF2-40B4-BE49-F238E27FC236}">
                <a16:creationId xmlns:a16="http://schemas.microsoft.com/office/drawing/2014/main" id="{383BEF73-3B84-074A-9814-B4244D900FB1}"/>
              </a:ext>
            </a:extLst>
          </p:cNvPr>
          <p:cNvGraphicFramePr/>
          <p:nvPr>
            <p:extLst>
              <p:ext uri="{D42A27DB-BD31-4B8C-83A1-F6EECF244321}">
                <p14:modId xmlns:p14="http://schemas.microsoft.com/office/powerpoint/2010/main" val="3384527713"/>
              </p:ext>
            </p:extLst>
          </p:nvPr>
        </p:nvGraphicFramePr>
        <p:xfrm>
          <a:off x="5939180" y="1596390"/>
          <a:ext cx="4817110" cy="46996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24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4C01F15-70B1-4349-84E6-E093C41705A0}"/>
              </a:ext>
            </a:extLst>
          </p:cNvPr>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a:extLst>
              <a:ext uri="{FF2B5EF4-FFF2-40B4-BE49-F238E27FC236}">
                <a16:creationId xmlns:a16="http://schemas.microsoft.com/office/drawing/2014/main" id="{A7C460A0-8B67-6B44-8451-96E07B547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865" y="4564761"/>
            <a:ext cx="1822319" cy="182231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15239" y="1379417"/>
            <a:ext cx="6446482" cy="1399004"/>
            <a:chOff x="5529030" y="860119"/>
            <a:chExt cx="4378865"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17571" y="860119"/>
              <a:ext cx="3790324" cy="1399004"/>
              <a:chOff x="2963290" y="4283314"/>
              <a:chExt cx="1985134" cy="1399004"/>
            </a:xfrm>
          </p:grpSpPr>
          <p:sp>
            <p:nvSpPr>
              <p:cNvPr id="6" name="TextBox 5"/>
              <p:cNvSpPr txBox="1"/>
              <p:nvPr/>
            </p:nvSpPr>
            <p:spPr>
              <a:xfrm>
                <a:off x="2963290"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71387"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15239"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936715"/>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15239" y="4761226"/>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133810" y="1056251"/>
            <a:ext cx="5691950" cy="5353618"/>
            <a:chOff x="2006" y="1458"/>
            <a:chExt cx="7152" cy="7002"/>
          </a:xfrm>
        </p:grpSpPr>
        <p:pic>
          <p:nvPicPr>
            <p:cNvPr id="19" name="图片 18"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a:extLst>
              <a:ext uri="{FF2B5EF4-FFF2-40B4-BE49-F238E27FC236}">
                <a16:creationId xmlns:a16="http://schemas.microsoft.com/office/drawing/2014/main" id="{FD89228D-BE05-BC4E-8E02-7B2A2D1BF13C}"/>
              </a:ext>
            </a:extLst>
          </p:cNvPr>
          <p:cNvGraphicFramePr/>
          <p:nvPr>
            <p:extLst>
              <p:ext uri="{D42A27DB-BD31-4B8C-83A1-F6EECF244321}">
                <p14:modId xmlns:p14="http://schemas.microsoft.com/office/powerpoint/2010/main" val="3128209222"/>
              </p:ext>
            </p:extLst>
          </p:nvPr>
        </p:nvGraphicFramePr>
        <p:xfrm>
          <a:off x="5178539" y="1313524"/>
          <a:ext cx="5023485" cy="483907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5926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1"/>
      <p:bldP spid="18" grpId="2"/>
      <p:bldP spid="20" grpId="1"/>
      <p:bldP spid="20"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74803"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74803"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102888"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101016207"/>
              </p:ext>
            </p:extLst>
          </p:nvPr>
        </p:nvGraphicFramePr>
        <p:xfrm>
          <a:off x="4745808" y="1276503"/>
          <a:ext cx="5449167" cy="50579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76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622046648"/>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405922075"/>
              </p:ext>
            </p:extLst>
          </p:nvPr>
        </p:nvGraphicFramePr>
        <p:xfrm>
          <a:off x="6322348" y="4261899"/>
          <a:ext cx="4000499" cy="2300901"/>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708887"/>
            <a:ext cx="4199656"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recall of 1, it has worst accuracy and precision.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sp>
        <p:nvSpPr>
          <p:cNvPr id="3" name="Oval 2">
            <a:extLst>
              <a:ext uri="{FF2B5EF4-FFF2-40B4-BE49-F238E27FC236}">
                <a16:creationId xmlns:a16="http://schemas.microsoft.com/office/drawing/2014/main" id="{992D8C7D-DD64-F845-92EC-2F8718173C1C}"/>
              </a:ext>
            </a:extLst>
          </p:cNvPr>
          <p:cNvSpPr/>
          <p:nvPr/>
        </p:nvSpPr>
        <p:spPr>
          <a:xfrm>
            <a:off x="554813" y="2945492"/>
            <a:ext cx="5730580" cy="1597046"/>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FC84F358-6173-5647-A232-0E024D32BD36}"/>
              </a:ext>
            </a:extLst>
          </p:cNvPr>
          <p:cNvSpPr/>
          <p:nvPr/>
        </p:nvSpPr>
        <p:spPr>
          <a:xfrm>
            <a:off x="8673662" y="5470072"/>
            <a:ext cx="881742" cy="1254936"/>
          </a:xfrm>
          <a:prstGeom prst="ellipse">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539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4820494"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78482"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4868251"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78483"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4850400"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4897844"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4897844"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93572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28457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61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extLst>
              <p:ext uri="{D42A27DB-BD31-4B8C-83A1-F6EECF244321}">
                <p14:modId xmlns:p14="http://schemas.microsoft.com/office/powerpoint/2010/main" val="626073230"/>
              </p:ext>
            </p:extLst>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507715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13844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9447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6822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2945403" y="547330"/>
            <a:ext cx="6301194" cy="923330"/>
          </a:xfrm>
          <a:prstGeom prst="rect">
            <a:avLst/>
          </a:prstGeom>
          <a:noFill/>
        </p:spPr>
        <p:txBody>
          <a:bodyPr wrap="square" rtlCol="0" anchor="ctr">
            <a:spAutoFit/>
          </a:bodyPr>
          <a:lstStyle/>
          <a:p>
            <a:r>
              <a:rPr lang="en-US" altLang="ko-KR" sz="5400" dirty="0">
                <a:solidFill>
                  <a:schemeClr val="bg1"/>
                </a:solidFill>
                <a:cs typeface="Arial" pitchFamily="34" charset="0"/>
              </a:rPr>
              <a:t>The 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5836173" y="3748224"/>
            <a:ext cx="2770414" cy="532710"/>
          </a:xfrm>
          <a:prstGeom prst="rect">
            <a:avLst/>
          </a:prstGeom>
          <a:no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8" name="Rectangle 7">
            <a:extLst>
              <a:ext uri="{FF2B5EF4-FFF2-40B4-BE49-F238E27FC236}">
                <a16:creationId xmlns:a16="http://schemas.microsoft.com/office/drawing/2014/main" id="{A84DF81B-3F6B-4E4A-A5C6-AA9FEE1F486A}"/>
              </a:ext>
            </a:extLst>
          </p:cNvPr>
          <p:cNvSpPr/>
          <p:nvPr/>
        </p:nvSpPr>
        <p:spPr>
          <a:xfrm>
            <a:off x="5873381" y="4596090"/>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8767496" y="3944155"/>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10" name="Right Arrow 9">
            <a:extLst>
              <a:ext uri="{FF2B5EF4-FFF2-40B4-BE49-F238E27FC236}">
                <a16:creationId xmlns:a16="http://schemas.microsoft.com/office/drawing/2014/main" id="{CBB5CCE4-17F0-BA4A-9656-5844428AFC5A}"/>
              </a:ext>
            </a:extLst>
          </p:cNvPr>
          <p:cNvSpPr/>
          <p:nvPr/>
        </p:nvSpPr>
        <p:spPr>
          <a:xfrm>
            <a:off x="8233895" y="3915247"/>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A0B57418-D0BE-D24D-8248-B267A1031E2D}"/>
              </a:ext>
            </a:extLst>
          </p:cNvPr>
          <p:cNvSpPr/>
          <p:nvPr/>
        </p:nvSpPr>
        <p:spPr>
          <a:xfrm>
            <a:off x="8881497" y="4582279"/>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2" name="Right Arrow 11">
            <a:extLst>
              <a:ext uri="{FF2B5EF4-FFF2-40B4-BE49-F238E27FC236}">
                <a16:creationId xmlns:a16="http://schemas.microsoft.com/office/drawing/2014/main" id="{ED3EE3E5-4102-CA41-B159-B0B28E98E9C3}"/>
              </a:ext>
            </a:extLst>
          </p:cNvPr>
          <p:cNvSpPr/>
          <p:nvPr/>
        </p:nvSpPr>
        <p:spPr>
          <a:xfrm>
            <a:off x="8233895" y="4679281"/>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FB898621-901B-7C48-BC5A-090BBDA79EDD}"/>
              </a:ext>
            </a:extLst>
          </p:cNvPr>
          <p:cNvSpPr/>
          <p:nvPr/>
        </p:nvSpPr>
        <p:spPr>
          <a:xfrm>
            <a:off x="6362289" y="5500800"/>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6420695" y="6226802"/>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1098" y="0"/>
            <a:ext cx="1265582" cy="126558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731532" y="4456057"/>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a:t>
            </a:r>
            <a:r>
              <a:rPr lang="en-US" dirty="0">
                <a:latin typeface="Arial" panose="020B0604020202020204" pitchFamily="34" charset="0"/>
              </a:rPr>
              <a:t> + cross</a:t>
            </a:r>
            <a:endParaRPr lang="en-US" dirty="0">
              <a:solidFill>
                <a:srgbClr val="FF0000"/>
              </a:solidFill>
              <a:latin typeface="Arial" panose="020B0604020202020204" pitchFamily="34" charset="0"/>
            </a:endParaRPr>
          </a:p>
        </p:txBody>
      </p:sp>
      <p:sp>
        <p:nvSpPr>
          <p:cNvPr id="5" name="TextBox 4">
            <a:extLst>
              <a:ext uri="{FF2B5EF4-FFF2-40B4-BE49-F238E27FC236}">
                <a16:creationId xmlns:a16="http://schemas.microsoft.com/office/drawing/2014/main" id="{76524E86-ECEF-DB45-B272-9C15DA3C6A3B}"/>
              </a:ext>
            </a:extLst>
          </p:cNvPr>
          <p:cNvSpPr txBox="1"/>
          <p:nvPr/>
        </p:nvSpPr>
        <p:spPr>
          <a:xfrm>
            <a:off x="0" y="1960389"/>
            <a:ext cx="6731532" cy="6432530"/>
          </a:xfrm>
          <a:prstGeom prst="rect">
            <a:avLst/>
          </a:prstGeom>
          <a:noFill/>
        </p:spPr>
        <p:txBody>
          <a:bodyPr wrap="square" rtlCol="0">
            <a:spAutoFit/>
          </a:bodyPr>
          <a:lstStyle/>
          <a:p>
            <a:r>
              <a:rPr lang="en-US" b="1" dirty="0">
                <a:solidFill>
                  <a:schemeClr val="accent1">
                    <a:lumMod val="75000"/>
                  </a:schemeClr>
                </a:solidFill>
              </a:rPr>
              <a:t>Base Features:</a:t>
            </a:r>
            <a:r>
              <a:rPr lang="en-US" dirty="0"/>
              <a:t>  </a:t>
            </a:r>
            <a:r>
              <a:rPr lang="en-AU" sz="1700" dirty="0" err="1"/>
              <a:t>Business_Type__c</a:t>
            </a:r>
            <a:r>
              <a:rPr lang="en-AU" sz="1700" dirty="0"/>
              <a:t>, Industry, Industry_Sub_Type__c, </a:t>
            </a:r>
            <a:r>
              <a:rPr lang="en-AU" sz="1700" dirty="0" err="1"/>
              <a:t>Is_External__c</a:t>
            </a:r>
            <a:r>
              <a:rPr lang="en-AU" sz="1700" dirty="0"/>
              <a:t>, </a:t>
            </a:r>
            <a:r>
              <a:rPr lang="en-AU" sz="1700" dirty="0" err="1"/>
              <a:t>ParentId</a:t>
            </a:r>
            <a:r>
              <a:rPr lang="en-AU" sz="1700" dirty="0"/>
              <a:t>, </a:t>
            </a:r>
            <a:r>
              <a:rPr lang="en-AU" sz="1700" dirty="0" err="1"/>
              <a:t>RecordType.Name</a:t>
            </a:r>
            <a:r>
              <a:rPr lang="en-US" altLang="zh-CN" sz="1700" dirty="0"/>
              <a:t>,</a:t>
            </a:r>
            <a:r>
              <a:rPr lang="zh-CN" altLang="en-US" sz="1700" dirty="0"/>
              <a:t> </a:t>
            </a:r>
            <a:r>
              <a:rPr lang="en-AU" sz="1700" dirty="0"/>
              <a:t>RICE_Supported__c, </a:t>
            </a:r>
            <a:r>
              <a:rPr lang="en-AU" sz="1700" dirty="0" err="1"/>
              <a:t>Parent_Opportunity__c</a:t>
            </a:r>
            <a:r>
              <a:rPr lang="en-AU" sz="1700" dirty="0"/>
              <a:t>, </a:t>
            </a:r>
            <a:r>
              <a:rPr lang="en-AU" sz="1700" dirty="0" err="1"/>
              <a:t>CreatedMonth</a:t>
            </a:r>
            <a:r>
              <a:rPr lang="en-AU" sz="1700" dirty="0"/>
              <a:t>, </a:t>
            </a:r>
            <a:r>
              <a:rPr lang="en-AU" sz="1700" dirty="0" err="1"/>
              <a:t>CreatedYear</a:t>
            </a:r>
            <a:r>
              <a:rPr lang="en-AU" sz="1700" dirty="0"/>
              <a:t>, </a:t>
            </a:r>
            <a:r>
              <a:rPr lang="en-AU" sz="1700" dirty="0" err="1"/>
              <a:t>Lead_Faculty__c</a:t>
            </a:r>
            <a:r>
              <a:rPr lang="en-AU" sz="1700" dirty="0"/>
              <a:t>, </a:t>
            </a:r>
            <a:r>
              <a:rPr lang="en-AU" sz="1700" dirty="0" err="1"/>
              <a:t>Lead_School__c</a:t>
            </a:r>
            <a:r>
              <a:rPr lang="en-AU" sz="1700" dirty="0"/>
              <a:t>, , </a:t>
            </a:r>
            <a:r>
              <a:rPr lang="en-AU" sz="1700" dirty="0" err="1"/>
              <a:t>tasks_events</a:t>
            </a:r>
            <a:endParaRPr lang="en-AU" sz="1700" dirty="0"/>
          </a:p>
          <a:p>
            <a:endParaRPr lang="en-AU" dirty="0">
              <a:solidFill>
                <a:schemeClr val="accent1">
                  <a:lumMod val="75000"/>
                </a:schemeClr>
              </a:solidFill>
            </a:endParaRPr>
          </a:p>
          <a:p>
            <a:r>
              <a:rPr lang="en-AU" b="1" dirty="0">
                <a:solidFill>
                  <a:schemeClr val="accent1">
                    <a:lumMod val="75000"/>
                  </a:schemeClr>
                </a:solidFill>
              </a:rPr>
              <a:t>Cross Features:</a:t>
            </a:r>
            <a:r>
              <a:rPr lang="en-AU" dirty="0"/>
              <a:t> </a:t>
            </a:r>
            <a:r>
              <a:rPr lang="en-AU" sz="1700" dirty="0" err="1"/>
              <a:t>oppo_Industry</a:t>
            </a:r>
            <a:r>
              <a:rPr lang="en-AU" sz="1700" dirty="0"/>
              <a:t>, </a:t>
            </a:r>
            <a:r>
              <a:rPr lang="en-AU" sz="1700" dirty="0" err="1"/>
              <a:t>fac_oppo</a:t>
            </a:r>
            <a:r>
              <a:rPr lang="en-AU" sz="1700" dirty="0"/>
              <a:t>, </a:t>
            </a:r>
            <a:r>
              <a:rPr lang="en-AU" sz="1700" dirty="0" err="1"/>
              <a:t>oppo_busi</a:t>
            </a:r>
            <a:endParaRPr lang="en-AU" sz="1700" dirty="0"/>
          </a:p>
          <a:p>
            <a:endParaRPr lang="en-AU" dirty="0"/>
          </a:p>
          <a:p>
            <a:r>
              <a:rPr lang="en-AU" b="1" dirty="0">
                <a:solidFill>
                  <a:schemeClr val="accent1">
                    <a:lumMod val="75000"/>
                  </a:schemeClr>
                </a:solidFill>
              </a:rPr>
              <a:t>Special Features:</a:t>
            </a:r>
            <a:endParaRPr lang="en-AU" dirty="0"/>
          </a:p>
          <a:p>
            <a:r>
              <a:rPr lang="en-AU" b="1" dirty="0">
                <a:solidFill>
                  <a:schemeClr val="accent1">
                    <a:lumMod val="75000"/>
                  </a:schemeClr>
                </a:solidFill>
              </a:rPr>
              <a:t>		</a:t>
            </a:r>
            <a:r>
              <a:rPr lang="en-AU" b="1" dirty="0">
                <a:solidFill>
                  <a:schemeClr val="accent6">
                    <a:lumMod val="50000"/>
                  </a:schemeClr>
                </a:solidFill>
              </a:rPr>
              <a:t>RN</a:t>
            </a:r>
            <a:r>
              <a:rPr lang="en-AU" dirty="0"/>
              <a:t>: </a:t>
            </a:r>
            <a:r>
              <a:rPr lang="en-AU" sz="1400" dirty="0"/>
              <a:t>The total number of opportunities created 			with the same account.</a:t>
            </a:r>
          </a:p>
          <a:p>
            <a:endParaRPr lang="en-AU" dirty="0"/>
          </a:p>
          <a:p>
            <a:r>
              <a:rPr lang="en-AU" b="1" dirty="0">
                <a:solidFill>
                  <a:schemeClr val="accent1">
                    <a:lumMod val="75000"/>
                  </a:schemeClr>
                </a:solidFill>
              </a:rPr>
              <a:t>                            </a:t>
            </a:r>
            <a:r>
              <a:rPr lang="en-AU" b="1" dirty="0" err="1">
                <a:solidFill>
                  <a:schemeClr val="accent6">
                    <a:lumMod val="50000"/>
                  </a:schemeClr>
                </a:solidFill>
              </a:rPr>
              <a:t>f_won_before</a:t>
            </a:r>
            <a:r>
              <a:rPr lang="en-AU" sz="1400" dirty="0"/>
              <a:t>: If a previous opportunity has 			been won with this account before.</a:t>
            </a:r>
          </a:p>
          <a:p>
            <a:endParaRPr lang="en-AU" sz="1400" dirty="0"/>
          </a:p>
          <a:p>
            <a:r>
              <a:rPr lang="en-AU" b="1" dirty="0">
                <a:solidFill>
                  <a:schemeClr val="accent1">
                    <a:lumMod val="75000"/>
                  </a:schemeClr>
                </a:solidFill>
              </a:rPr>
              <a:t>                          </a:t>
            </a:r>
            <a:r>
              <a:rPr lang="en-AU" b="1" dirty="0">
                <a:solidFill>
                  <a:schemeClr val="accent6">
                    <a:lumMod val="50000"/>
                  </a:schemeClr>
                </a:solidFill>
              </a:rPr>
              <a:t> Days</a:t>
            </a:r>
            <a:r>
              <a:rPr lang="en-AU" dirty="0"/>
              <a:t>: </a:t>
            </a:r>
            <a:r>
              <a:rPr lang="en-AU" sz="1400" dirty="0"/>
              <a:t>How many days the opportunity 				opened.</a:t>
            </a:r>
          </a:p>
          <a:p>
            <a:endParaRPr lang="en-AU" dirty="0"/>
          </a:p>
          <a:p>
            <a:endParaRPr lang="en-AU" dirty="0"/>
          </a:p>
          <a:p>
            <a:endParaRPr lang="en-AU" dirty="0"/>
          </a:p>
          <a:p>
            <a:endParaRPr lang="en-AU" dirty="0"/>
          </a:p>
          <a:p>
            <a:endParaRPr lang="en-AU" dirty="0"/>
          </a:p>
          <a:p>
            <a:endParaRPr lang="en-AU" dirty="0"/>
          </a:p>
          <a:p>
            <a:endParaRPr lang="en-US" dirty="0"/>
          </a:p>
        </p:txBody>
      </p:sp>
      <p:sp>
        <p:nvSpPr>
          <p:cNvPr id="6" name="Rectangle 5">
            <a:extLst>
              <a:ext uri="{FF2B5EF4-FFF2-40B4-BE49-F238E27FC236}">
                <a16:creationId xmlns:a16="http://schemas.microsoft.com/office/drawing/2014/main" id="{769FDB09-3F31-9144-89FA-67E2BC150269}"/>
              </a:ext>
            </a:extLst>
          </p:cNvPr>
          <p:cNvSpPr/>
          <p:nvPr/>
        </p:nvSpPr>
        <p:spPr>
          <a:xfrm>
            <a:off x="2729212" y="1276247"/>
            <a:ext cx="5463803" cy="369332"/>
          </a:xfrm>
          <a:prstGeom prst="rect">
            <a:avLst/>
          </a:prstGeom>
        </p:spPr>
        <p:txBody>
          <a:bodyPr wrap="none">
            <a:spAutoFit/>
          </a:bodyPr>
          <a:lstStyle/>
          <a:p>
            <a:r>
              <a:rPr lang="en-US" altLang="zh-CN" b="1" dirty="0">
                <a:solidFill>
                  <a:schemeClr val="bg2">
                    <a:lumMod val="50000"/>
                  </a:schemeClr>
                </a:solidFill>
              </a:rPr>
              <a:t>-</a:t>
            </a:r>
            <a:r>
              <a:rPr lang="zh-CN" altLang="en-US" b="1" dirty="0">
                <a:solidFill>
                  <a:schemeClr val="bg2">
                    <a:lumMod val="50000"/>
                  </a:schemeClr>
                </a:solidFill>
              </a:rPr>
              <a:t> </a:t>
            </a:r>
            <a:r>
              <a:rPr lang="en-US" b="1" dirty="0">
                <a:solidFill>
                  <a:schemeClr val="bg2">
                    <a:lumMod val="50000"/>
                  </a:schemeClr>
                </a:solidFill>
              </a:rPr>
              <a:t>Account, Opportunity, Tasks and Events tables</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ED53AC-DF85-2840-9E08-64D36C4C293A}"/>
              </a:ext>
            </a:extLst>
          </p:cNvPr>
          <p:cNvGrpSpPr/>
          <p:nvPr/>
        </p:nvGrpSpPr>
        <p:grpSpPr>
          <a:xfrm>
            <a:off x="2954673" y="309853"/>
            <a:ext cx="6282653" cy="6238293"/>
            <a:chOff x="4692796" y="465364"/>
            <a:chExt cx="6282653" cy="6238293"/>
          </a:xfrm>
        </p:grpSpPr>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8" name="TextBox 7">
              <a:extLst>
                <a:ext uri="{FF2B5EF4-FFF2-40B4-BE49-F238E27FC236}">
                  <a16:creationId xmlns:a16="http://schemas.microsoft.com/office/drawing/2014/main" id="{0FA5FA6F-AC96-BF4D-ABF7-C7917F0C5FD0}"/>
                </a:ext>
              </a:extLst>
            </p:cNvPr>
            <p:cNvSpPr txBox="1"/>
            <p:nvPr/>
          </p:nvSpPr>
          <p:spPr>
            <a:xfrm>
              <a:off x="5702228" y="6395880"/>
              <a:ext cx="3784672" cy="307777"/>
            </a:xfrm>
            <a:prstGeom prst="rect">
              <a:avLst/>
            </a:prstGeom>
            <a:noFill/>
          </p:spPr>
          <p:txBody>
            <a:bodyPr wrap="square" rtlCol="0">
              <a:spAutoFit/>
            </a:bodyPr>
            <a:lstStyle/>
            <a:p>
              <a:r>
                <a:rPr lang="en-US" sz="1400" dirty="0"/>
                <a:t>Closing month of the opportunities</a:t>
              </a:r>
            </a:p>
          </p:txBody>
        </p:sp>
      </p:gr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99" y="3478478"/>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502409" y="2519311"/>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100942" y="3224562"/>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577510" y="3735143"/>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4706323" y="4432017"/>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620769" y="5639472"/>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082643" y="375411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107483" y="386499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326966" y="347847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326965" y="5592826"/>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133123" y="442232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1730" y="3653202"/>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7" y="856790"/>
            <a:ext cx="8750618"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wrap="square">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squar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3985419" y="1627805"/>
            <a:ext cx="1085554" cy="253916"/>
          </a:xfrm>
          <a:prstGeom prst="rect">
            <a:avLst/>
          </a:prstGeom>
        </p:spPr>
        <p:txBody>
          <a:bodyPr wrap="squar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587435"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TotalTime>
  <Words>2497</Words>
  <Application>Microsoft Macintosh PowerPoint</Application>
  <PresentationFormat>Widescreen</PresentationFormat>
  <Paragraphs>320</Paragraphs>
  <Slides>21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129</cp:revision>
  <dcterms:created xsi:type="dcterms:W3CDTF">2020-10-19T03:32:08Z</dcterms:created>
  <dcterms:modified xsi:type="dcterms:W3CDTF">2020-10-21T09:59:49Z</dcterms:modified>
</cp:coreProperties>
</file>